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28"/>
  </p:notesMasterIdLst>
  <p:handoutMasterIdLst>
    <p:handoutMasterId r:id="rId29"/>
  </p:handoutMasterIdLst>
  <p:sldIdLst>
    <p:sldId id="257" r:id="rId5"/>
    <p:sldId id="519" r:id="rId6"/>
    <p:sldId id="281" r:id="rId7"/>
    <p:sldId id="346" r:id="rId8"/>
    <p:sldId id="577" r:id="rId9"/>
    <p:sldId id="558" r:id="rId10"/>
    <p:sldId id="581" r:id="rId11"/>
    <p:sldId id="586" r:id="rId12"/>
    <p:sldId id="587" r:id="rId13"/>
    <p:sldId id="588" r:id="rId14"/>
    <p:sldId id="589" r:id="rId15"/>
    <p:sldId id="590" r:id="rId16"/>
    <p:sldId id="585" r:id="rId17"/>
    <p:sldId id="285" r:id="rId18"/>
    <p:sldId id="568" r:id="rId19"/>
    <p:sldId id="591" r:id="rId20"/>
    <p:sldId id="582" r:id="rId21"/>
    <p:sldId id="583" r:id="rId22"/>
    <p:sldId id="578" r:id="rId23"/>
    <p:sldId id="584" r:id="rId24"/>
    <p:sldId id="579" r:id="rId25"/>
    <p:sldId id="572" r:id="rId26"/>
    <p:sldId id="573"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KPMG Bold" panose="020B0604020202020204" charset="0"/>
      <p:bold r:id="rId34"/>
      <p:boldItalic r:id="rId35"/>
    </p:embeddedFont>
  </p:embeddedFont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85557" autoAdjust="0"/>
  </p:normalViewPr>
  <p:slideViewPr>
    <p:cSldViewPr snapToGrid="0" showGuides="1">
      <p:cViewPr>
        <p:scale>
          <a:sx n="100" d="100"/>
          <a:sy n="100" d="100"/>
        </p:scale>
        <p:origin x="1074" y="378"/>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93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20/03/2023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20/03/2023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6175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150898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197918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128509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4116980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19</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21</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22</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23</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193632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43859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8"/>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1.jpg"/><Relationship Id="rId7"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39.png"/><Relationship Id="rId9"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33.jpe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Frankr22/ML-diagnosis-of-esophageal-cancer"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583447" cy="3397077"/>
          </a:xfrm>
        </p:spPr>
        <p:txBody>
          <a:bodyPr>
            <a:normAutofit/>
          </a:bodyPr>
          <a:lstStyle/>
          <a:p>
            <a:r>
              <a:rPr lang="en-US" sz="6000" dirty="0"/>
              <a:t>Machine Learning to diagnose </a:t>
            </a:r>
            <a:r>
              <a:rPr lang="en-US" sz="6000" dirty="0" err="1"/>
              <a:t>Oesophageal</a:t>
            </a:r>
            <a:r>
              <a:rPr lang="en-US" sz="6000" dirty="0"/>
              <a:t>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5260936" y="1947332"/>
            <a:ext cx="6329931"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TextBox 4">
            <a:extLst>
              <a:ext uri="{FF2B5EF4-FFF2-40B4-BE49-F238E27FC236}">
                <a16:creationId xmlns:a16="http://schemas.microsoft.com/office/drawing/2014/main" id="{537B92C1-5DF3-DD45-4350-7B5972F63147}"/>
              </a:ext>
            </a:extLst>
          </p:cNvPr>
          <p:cNvSpPr txBox="1"/>
          <p:nvPr/>
        </p:nvSpPr>
        <p:spPr>
          <a:xfrm>
            <a:off x="7242139" y="1326652"/>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Wet lab protein data</a:t>
            </a:r>
          </a:p>
        </p:txBody>
      </p:sp>
    </p:spTree>
    <p:extLst>
      <p:ext uri="{BB962C8B-B14F-4D97-AF65-F5344CB8AC3E}">
        <p14:creationId xmlns:p14="http://schemas.microsoft.com/office/powerpoint/2010/main" val="260119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902AB-12E5-1471-E8AA-3B9785FA478B}"/>
              </a:ext>
            </a:extLst>
          </p:cNvPr>
          <p:cNvPicPr>
            <a:picLocks noChangeAspect="1"/>
          </p:cNvPicPr>
          <p:nvPr/>
        </p:nvPicPr>
        <p:blipFill>
          <a:blip r:embed="rId3"/>
          <a:stretch>
            <a:fillRect/>
          </a:stretch>
        </p:blipFill>
        <p:spPr>
          <a:xfrm>
            <a:off x="418566" y="842039"/>
            <a:ext cx="10938933" cy="5939421"/>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9" name="Rectangle 8">
            <a:extLst>
              <a:ext uri="{FF2B5EF4-FFF2-40B4-BE49-F238E27FC236}">
                <a16:creationId xmlns:a16="http://schemas.microsoft.com/office/drawing/2014/main" id="{5533B8CF-4C80-5E88-0662-2535CBC5B743}"/>
              </a:ext>
            </a:extLst>
          </p:cNvPr>
          <p:cNvSpPr/>
          <p:nvPr/>
        </p:nvSpPr>
        <p:spPr>
          <a:xfrm>
            <a:off x="4304204" y="1752600"/>
            <a:ext cx="4915996" cy="54390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5868140" y="1257264"/>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Clinical data</a:t>
            </a:r>
          </a:p>
        </p:txBody>
      </p:sp>
    </p:spTree>
    <p:extLst>
      <p:ext uri="{BB962C8B-B14F-4D97-AF65-F5344CB8AC3E}">
        <p14:creationId xmlns:p14="http://schemas.microsoft.com/office/powerpoint/2010/main" val="316848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3851372" y="1482931"/>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50 rows</a:t>
            </a:r>
          </a:p>
        </p:txBody>
      </p:sp>
      <p:pic>
        <p:nvPicPr>
          <p:cNvPr id="6" name="Picture 5">
            <a:extLst>
              <a:ext uri="{FF2B5EF4-FFF2-40B4-BE49-F238E27FC236}">
                <a16:creationId xmlns:a16="http://schemas.microsoft.com/office/drawing/2014/main" id="{8C084BC9-0FCA-309E-C8D0-080AE4780824}"/>
              </a:ext>
            </a:extLst>
          </p:cNvPr>
          <p:cNvPicPr>
            <a:picLocks noChangeAspect="1"/>
          </p:cNvPicPr>
          <p:nvPr/>
        </p:nvPicPr>
        <p:blipFill>
          <a:blip r:embed="rId3"/>
          <a:stretch>
            <a:fillRect/>
          </a:stretch>
        </p:blipFill>
        <p:spPr>
          <a:xfrm>
            <a:off x="3158734" y="925997"/>
            <a:ext cx="5541902" cy="562053"/>
          </a:xfrm>
          <a:prstGeom prst="rect">
            <a:avLst/>
          </a:prstGeom>
        </p:spPr>
      </p:pic>
      <p:sp>
        <p:nvSpPr>
          <p:cNvPr id="10" name="TextBox 9">
            <a:extLst>
              <a:ext uri="{FF2B5EF4-FFF2-40B4-BE49-F238E27FC236}">
                <a16:creationId xmlns:a16="http://schemas.microsoft.com/office/drawing/2014/main" id="{17B459C1-E2D3-0C93-0560-A957469C257E}"/>
              </a:ext>
            </a:extLst>
          </p:cNvPr>
          <p:cNvSpPr txBox="1"/>
          <p:nvPr/>
        </p:nvSpPr>
        <p:spPr>
          <a:xfrm>
            <a:off x="6735547" y="1482932"/>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253 rows</a:t>
            </a:r>
          </a:p>
        </p:txBody>
      </p:sp>
      <p:pic>
        <p:nvPicPr>
          <p:cNvPr id="18" name="Picture 17">
            <a:extLst>
              <a:ext uri="{FF2B5EF4-FFF2-40B4-BE49-F238E27FC236}">
                <a16:creationId xmlns:a16="http://schemas.microsoft.com/office/drawing/2014/main" id="{A5B0D92A-A9E2-81DF-8037-DE84314794F6}"/>
              </a:ext>
            </a:extLst>
          </p:cNvPr>
          <p:cNvPicPr>
            <a:picLocks noChangeAspect="1"/>
          </p:cNvPicPr>
          <p:nvPr/>
        </p:nvPicPr>
        <p:blipFill>
          <a:blip r:embed="rId4"/>
          <a:stretch>
            <a:fillRect/>
          </a:stretch>
        </p:blipFill>
        <p:spPr>
          <a:xfrm>
            <a:off x="113465" y="1989708"/>
            <a:ext cx="11965070" cy="4725059"/>
          </a:xfrm>
          <a:prstGeom prst="rect">
            <a:avLst/>
          </a:prstGeom>
        </p:spPr>
      </p:pic>
      <p:sp>
        <p:nvSpPr>
          <p:cNvPr id="19" name="Oval 18">
            <a:extLst>
              <a:ext uri="{FF2B5EF4-FFF2-40B4-BE49-F238E27FC236}">
                <a16:creationId xmlns:a16="http://schemas.microsoft.com/office/drawing/2014/main" id="{09C94E04-D1AD-485D-529A-BAD2FFB25A28}"/>
              </a:ext>
            </a:extLst>
          </p:cNvPr>
          <p:cNvSpPr/>
          <p:nvPr/>
        </p:nvSpPr>
        <p:spPr>
          <a:xfrm>
            <a:off x="745067" y="6341245"/>
            <a:ext cx="1066800" cy="4854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8372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Tableau 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9" name="Picture 8" descr="Chart&#10;&#10;Description automatically generated with medium confidence">
            <a:extLst>
              <a:ext uri="{FF2B5EF4-FFF2-40B4-BE49-F238E27FC236}">
                <a16:creationId xmlns:a16="http://schemas.microsoft.com/office/drawing/2014/main" id="{D62C627B-DB04-A3A5-F187-32ADC3967AFF}"/>
              </a:ext>
            </a:extLst>
          </p:cNvPr>
          <p:cNvPicPr>
            <a:picLocks noChangeAspect="1"/>
          </p:cNvPicPr>
          <p:nvPr/>
        </p:nvPicPr>
        <p:blipFill>
          <a:blip r:embed="rId3"/>
          <a:stretch>
            <a:fillRect/>
          </a:stretch>
        </p:blipFill>
        <p:spPr>
          <a:xfrm>
            <a:off x="2954411" y="2064039"/>
            <a:ext cx="2029342" cy="1189289"/>
          </a:xfrm>
          <a:prstGeom prst="rect">
            <a:avLst/>
          </a:prstGeom>
        </p:spPr>
      </p:pic>
      <p:pic>
        <p:nvPicPr>
          <p:cNvPr id="13" name="Picture 12">
            <a:extLst>
              <a:ext uri="{FF2B5EF4-FFF2-40B4-BE49-F238E27FC236}">
                <a16:creationId xmlns:a16="http://schemas.microsoft.com/office/drawing/2014/main" id="{1137129B-7EC2-422F-4953-AAC5C3A604F8}"/>
              </a:ext>
            </a:extLst>
          </p:cNvPr>
          <p:cNvPicPr>
            <a:picLocks noChangeAspect="1"/>
          </p:cNvPicPr>
          <p:nvPr/>
        </p:nvPicPr>
        <p:blipFill>
          <a:blip r:embed="rId4"/>
          <a:stretch>
            <a:fillRect/>
          </a:stretch>
        </p:blipFill>
        <p:spPr>
          <a:xfrm>
            <a:off x="2498334" y="1168337"/>
            <a:ext cx="5541902" cy="562053"/>
          </a:xfrm>
          <a:prstGeom prst="rect">
            <a:avLst/>
          </a:prstGeom>
        </p:spPr>
      </p:pic>
      <p:pic>
        <p:nvPicPr>
          <p:cNvPr id="18" name="Picture 17" descr="Chart, bar chart&#10;&#10;Description automatically generated">
            <a:extLst>
              <a:ext uri="{FF2B5EF4-FFF2-40B4-BE49-F238E27FC236}">
                <a16:creationId xmlns:a16="http://schemas.microsoft.com/office/drawing/2014/main" id="{5F85DA50-6D29-FEBB-2A87-74BF1E531EA0}"/>
              </a:ext>
            </a:extLst>
          </p:cNvPr>
          <p:cNvPicPr>
            <a:picLocks noChangeAspect="1"/>
          </p:cNvPicPr>
          <p:nvPr/>
        </p:nvPicPr>
        <p:blipFill>
          <a:blip r:embed="rId5"/>
          <a:stretch>
            <a:fillRect/>
          </a:stretch>
        </p:blipFill>
        <p:spPr>
          <a:xfrm>
            <a:off x="3165811" y="3480016"/>
            <a:ext cx="1292226" cy="2877272"/>
          </a:xfrm>
          <a:prstGeom prst="rect">
            <a:avLst/>
          </a:prstGeom>
        </p:spPr>
      </p:pic>
      <p:pic>
        <p:nvPicPr>
          <p:cNvPr id="20" name="Picture 19" descr="Chart, bar chart&#10;&#10;Description automatically generated">
            <a:extLst>
              <a:ext uri="{FF2B5EF4-FFF2-40B4-BE49-F238E27FC236}">
                <a16:creationId xmlns:a16="http://schemas.microsoft.com/office/drawing/2014/main" id="{E68242AA-2AC2-4A24-FFEC-3B74360CCCD1}"/>
              </a:ext>
            </a:extLst>
          </p:cNvPr>
          <p:cNvPicPr>
            <a:picLocks noChangeAspect="1"/>
          </p:cNvPicPr>
          <p:nvPr/>
        </p:nvPicPr>
        <p:blipFill>
          <a:blip r:embed="rId6"/>
          <a:stretch>
            <a:fillRect/>
          </a:stretch>
        </p:blipFill>
        <p:spPr>
          <a:xfrm>
            <a:off x="796611" y="3425715"/>
            <a:ext cx="1968808" cy="3076678"/>
          </a:xfrm>
          <a:prstGeom prst="rect">
            <a:avLst/>
          </a:prstGeom>
        </p:spPr>
      </p:pic>
      <p:pic>
        <p:nvPicPr>
          <p:cNvPr id="22" name="Picture 21" descr="Graphical user interface&#10;&#10;Description automatically generated with low confidence">
            <a:extLst>
              <a:ext uri="{FF2B5EF4-FFF2-40B4-BE49-F238E27FC236}">
                <a16:creationId xmlns:a16="http://schemas.microsoft.com/office/drawing/2014/main" id="{5C062774-6B4A-9588-B36B-ACAD82367087}"/>
              </a:ext>
            </a:extLst>
          </p:cNvPr>
          <p:cNvPicPr>
            <a:picLocks noChangeAspect="1"/>
          </p:cNvPicPr>
          <p:nvPr/>
        </p:nvPicPr>
        <p:blipFill>
          <a:blip r:embed="rId7"/>
          <a:stretch>
            <a:fillRect/>
          </a:stretch>
        </p:blipFill>
        <p:spPr>
          <a:xfrm>
            <a:off x="5500009" y="2014144"/>
            <a:ext cx="5955929" cy="1487046"/>
          </a:xfrm>
          <a:prstGeom prst="rect">
            <a:avLst/>
          </a:prstGeom>
        </p:spPr>
      </p:pic>
      <p:pic>
        <p:nvPicPr>
          <p:cNvPr id="26" name="Picture 25" descr="Chart, bar chart&#10;&#10;Description automatically generated">
            <a:extLst>
              <a:ext uri="{FF2B5EF4-FFF2-40B4-BE49-F238E27FC236}">
                <a16:creationId xmlns:a16="http://schemas.microsoft.com/office/drawing/2014/main" id="{FD44BB4B-69EA-4925-5028-18E1EFED30DC}"/>
              </a:ext>
            </a:extLst>
          </p:cNvPr>
          <p:cNvPicPr>
            <a:picLocks noChangeAspect="1"/>
          </p:cNvPicPr>
          <p:nvPr/>
        </p:nvPicPr>
        <p:blipFill>
          <a:blip r:embed="rId8"/>
          <a:stretch>
            <a:fillRect/>
          </a:stretch>
        </p:blipFill>
        <p:spPr>
          <a:xfrm>
            <a:off x="5801257" y="3543166"/>
            <a:ext cx="978020" cy="2822640"/>
          </a:xfrm>
          <a:prstGeom prst="rect">
            <a:avLst/>
          </a:prstGeom>
        </p:spPr>
      </p:pic>
      <p:pic>
        <p:nvPicPr>
          <p:cNvPr id="28" name="Picture 27" descr="Chart, bubble chart&#10;&#10;Description automatically generated">
            <a:extLst>
              <a:ext uri="{FF2B5EF4-FFF2-40B4-BE49-F238E27FC236}">
                <a16:creationId xmlns:a16="http://schemas.microsoft.com/office/drawing/2014/main" id="{4663CC5A-F5EF-10B5-3BDA-DBDC263FB65C}"/>
              </a:ext>
            </a:extLst>
          </p:cNvPr>
          <p:cNvPicPr>
            <a:picLocks noChangeAspect="1"/>
          </p:cNvPicPr>
          <p:nvPr/>
        </p:nvPicPr>
        <p:blipFill>
          <a:blip r:embed="rId9"/>
          <a:stretch>
            <a:fillRect/>
          </a:stretch>
        </p:blipFill>
        <p:spPr>
          <a:xfrm>
            <a:off x="7616820" y="3646287"/>
            <a:ext cx="2317152" cy="2658747"/>
          </a:xfrm>
          <a:prstGeom prst="rect">
            <a:avLst/>
          </a:prstGeom>
        </p:spPr>
      </p:pic>
      <p:grpSp>
        <p:nvGrpSpPr>
          <p:cNvPr id="36" name="Group 35">
            <a:extLst>
              <a:ext uri="{FF2B5EF4-FFF2-40B4-BE49-F238E27FC236}">
                <a16:creationId xmlns:a16="http://schemas.microsoft.com/office/drawing/2014/main" id="{5229008F-B320-C4DB-3F94-36D67C6373E5}"/>
              </a:ext>
            </a:extLst>
          </p:cNvPr>
          <p:cNvGrpSpPr/>
          <p:nvPr/>
        </p:nvGrpSpPr>
        <p:grpSpPr>
          <a:xfrm>
            <a:off x="8569854" y="1029432"/>
            <a:ext cx="3356424" cy="1578765"/>
            <a:chOff x="8569854" y="1029432"/>
            <a:chExt cx="3356424" cy="1578765"/>
          </a:xfrm>
        </p:grpSpPr>
        <p:pic>
          <p:nvPicPr>
            <p:cNvPr id="30" name="Picture 29" descr="Chart, histogram&#10;&#10;Description automatically generated">
              <a:extLst>
                <a:ext uri="{FF2B5EF4-FFF2-40B4-BE49-F238E27FC236}">
                  <a16:creationId xmlns:a16="http://schemas.microsoft.com/office/drawing/2014/main" id="{005F6507-0021-324B-BE31-E7902DB2CD22}"/>
                </a:ext>
              </a:extLst>
            </p:cNvPr>
            <p:cNvPicPr>
              <a:picLocks noChangeAspect="1"/>
            </p:cNvPicPr>
            <p:nvPr/>
          </p:nvPicPr>
          <p:blipFill>
            <a:blip r:embed="rId10"/>
            <a:stretch>
              <a:fillRect/>
            </a:stretch>
          </p:blipFill>
          <p:spPr>
            <a:xfrm>
              <a:off x="8569854" y="1029432"/>
              <a:ext cx="3118422" cy="1578765"/>
            </a:xfrm>
            <a:prstGeom prst="rect">
              <a:avLst/>
            </a:prstGeom>
          </p:spPr>
        </p:pic>
        <p:sp>
          <p:nvSpPr>
            <p:cNvPr id="31" name="TextBox 30">
              <a:extLst>
                <a:ext uri="{FF2B5EF4-FFF2-40B4-BE49-F238E27FC236}">
                  <a16:creationId xmlns:a16="http://schemas.microsoft.com/office/drawing/2014/main" id="{5E22D6ED-8276-31AD-5686-8BF8AA0AA919}"/>
                </a:ext>
              </a:extLst>
            </p:cNvPr>
            <p:cNvSpPr txBox="1"/>
            <p:nvPr/>
          </p:nvSpPr>
          <p:spPr>
            <a:xfrm>
              <a:off x="11041019" y="1367279"/>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grpSp>
        <p:nvGrpSpPr>
          <p:cNvPr id="35" name="Group 34">
            <a:extLst>
              <a:ext uri="{FF2B5EF4-FFF2-40B4-BE49-F238E27FC236}">
                <a16:creationId xmlns:a16="http://schemas.microsoft.com/office/drawing/2014/main" id="{3E5CD359-984A-9B30-4D5C-64DD78B62D21}"/>
              </a:ext>
            </a:extLst>
          </p:cNvPr>
          <p:cNvGrpSpPr/>
          <p:nvPr/>
        </p:nvGrpSpPr>
        <p:grpSpPr>
          <a:xfrm>
            <a:off x="72637" y="1867973"/>
            <a:ext cx="2675237" cy="1332427"/>
            <a:chOff x="-237082" y="1867973"/>
            <a:chExt cx="2675237" cy="1332427"/>
          </a:xfrm>
        </p:grpSpPr>
        <p:pic>
          <p:nvPicPr>
            <p:cNvPr id="33" name="Picture 32" descr="Chart, histogram&#10;&#10;Description automatically generated">
              <a:extLst>
                <a:ext uri="{FF2B5EF4-FFF2-40B4-BE49-F238E27FC236}">
                  <a16:creationId xmlns:a16="http://schemas.microsoft.com/office/drawing/2014/main" id="{98CEAFC7-B84E-956E-C1C7-C9F07C32E430}"/>
                </a:ext>
              </a:extLst>
            </p:cNvPr>
            <p:cNvPicPr>
              <a:picLocks noChangeAspect="1"/>
            </p:cNvPicPr>
            <p:nvPr/>
          </p:nvPicPr>
          <p:blipFill>
            <a:blip r:embed="rId11"/>
            <a:stretch>
              <a:fillRect/>
            </a:stretch>
          </p:blipFill>
          <p:spPr>
            <a:xfrm>
              <a:off x="-237082" y="1880078"/>
              <a:ext cx="2675237" cy="1320322"/>
            </a:xfrm>
            <a:prstGeom prst="rect">
              <a:avLst/>
            </a:prstGeom>
          </p:spPr>
        </p:pic>
        <p:sp>
          <p:nvSpPr>
            <p:cNvPr id="34" name="TextBox 33">
              <a:extLst>
                <a:ext uri="{FF2B5EF4-FFF2-40B4-BE49-F238E27FC236}">
                  <a16:creationId xmlns:a16="http://schemas.microsoft.com/office/drawing/2014/main" id="{432202B4-B284-0A49-1485-5B5D156109D3}"/>
                </a:ext>
              </a:extLst>
            </p:cNvPr>
            <p:cNvSpPr txBox="1"/>
            <p:nvPr/>
          </p:nvSpPr>
          <p:spPr>
            <a:xfrm>
              <a:off x="405290" y="1867973"/>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cxnSp>
        <p:nvCxnSpPr>
          <p:cNvPr id="38" name="Straight Connector 37">
            <a:extLst>
              <a:ext uri="{FF2B5EF4-FFF2-40B4-BE49-F238E27FC236}">
                <a16:creationId xmlns:a16="http://schemas.microsoft.com/office/drawing/2014/main" id="{0FDDE1B7-D260-4453-7963-7BF2A028EDDA}"/>
              </a:ext>
            </a:extLst>
          </p:cNvPr>
          <p:cNvCxnSpPr>
            <a:cxnSpLocks/>
          </p:cNvCxnSpPr>
          <p:nvPr/>
        </p:nvCxnSpPr>
        <p:spPr>
          <a:xfrm>
            <a:off x="5361923" y="1647183"/>
            <a:ext cx="57796" cy="46958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42D36C-E94B-CF2D-8064-56B7EB987FBC}"/>
              </a:ext>
            </a:extLst>
          </p:cNvPr>
          <p:cNvSpPr txBox="1"/>
          <p:nvPr/>
        </p:nvSpPr>
        <p:spPr>
          <a:xfrm>
            <a:off x="3190971" y="1602823"/>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50 rows</a:t>
            </a:r>
          </a:p>
        </p:txBody>
      </p:sp>
      <p:sp>
        <p:nvSpPr>
          <p:cNvPr id="4" name="TextBox 3">
            <a:extLst>
              <a:ext uri="{FF2B5EF4-FFF2-40B4-BE49-F238E27FC236}">
                <a16:creationId xmlns:a16="http://schemas.microsoft.com/office/drawing/2014/main" id="{22E9EB7A-9B8C-F051-CF7F-986634768D11}"/>
              </a:ext>
            </a:extLst>
          </p:cNvPr>
          <p:cNvSpPr txBox="1"/>
          <p:nvPr/>
        </p:nvSpPr>
        <p:spPr>
          <a:xfrm>
            <a:off x="6075147" y="1612046"/>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253 rows</a:t>
            </a:r>
          </a:p>
        </p:txBody>
      </p:sp>
    </p:spTree>
    <p:extLst>
      <p:ext uri="{BB962C8B-B14F-4D97-AF65-F5344CB8AC3E}">
        <p14:creationId xmlns:p14="http://schemas.microsoft.com/office/powerpoint/2010/main" val="32437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1083374"/>
          </a:xfrm>
        </p:spPr>
        <p:txBody>
          <a:bodyPr/>
          <a:lstStyle/>
          <a:p>
            <a:r>
              <a:rPr lang="en-GB" sz="8800" dirty="0"/>
              <a:t>03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Grouping data</a:t>
            </a: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663308" y="2960702"/>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5" name="Picture 14">
            <a:extLst>
              <a:ext uri="{FF2B5EF4-FFF2-40B4-BE49-F238E27FC236}">
                <a16:creationId xmlns:a16="http://schemas.microsoft.com/office/drawing/2014/main" id="{1954A234-36E7-1042-4C5A-CC8161747ACA}"/>
              </a:ext>
            </a:extLst>
          </p:cNvPr>
          <p:cNvPicPr>
            <a:picLocks noChangeAspect="1"/>
          </p:cNvPicPr>
          <p:nvPr/>
        </p:nvPicPr>
        <p:blipFill>
          <a:blip r:embed="rId3"/>
          <a:stretch>
            <a:fillRect/>
          </a:stretch>
        </p:blipFill>
        <p:spPr>
          <a:xfrm>
            <a:off x="758301" y="1827497"/>
            <a:ext cx="2071688" cy="2095230"/>
          </a:xfrm>
          <a:prstGeom prst="rect">
            <a:avLst/>
          </a:prstGeom>
        </p:spPr>
      </p:pic>
      <p:pic>
        <p:nvPicPr>
          <p:cNvPr id="16" name="Picture 15">
            <a:extLst>
              <a:ext uri="{FF2B5EF4-FFF2-40B4-BE49-F238E27FC236}">
                <a16:creationId xmlns:a16="http://schemas.microsoft.com/office/drawing/2014/main" id="{E03E8295-4946-A3BB-1C75-F4F5D1DD7169}"/>
              </a:ext>
            </a:extLst>
          </p:cNvPr>
          <p:cNvPicPr>
            <a:picLocks noChangeAspect="1"/>
          </p:cNvPicPr>
          <p:nvPr/>
        </p:nvPicPr>
        <p:blipFill>
          <a:blip r:embed="rId4"/>
          <a:stretch>
            <a:fillRect/>
          </a:stretch>
        </p:blipFill>
        <p:spPr>
          <a:xfrm>
            <a:off x="4971604" y="1782923"/>
            <a:ext cx="2071688" cy="2066925"/>
          </a:xfrm>
          <a:prstGeom prst="rect">
            <a:avLst/>
          </a:prstGeom>
        </p:spPr>
      </p:pic>
      <p:pic>
        <p:nvPicPr>
          <p:cNvPr id="17" name="Picture 2" descr="Esophageal cancer - Wikipedia">
            <a:extLst>
              <a:ext uri="{FF2B5EF4-FFF2-40B4-BE49-F238E27FC236}">
                <a16:creationId xmlns:a16="http://schemas.microsoft.com/office/drawing/2014/main" id="{BF6FC0C6-62DB-8675-711E-F120FC2A3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935" y="196390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8B76B56-B4AC-AF39-0AAB-FCC8DDB674CC}"/>
              </a:ext>
            </a:extLst>
          </p:cNvPr>
          <p:cNvPicPr>
            <a:picLocks noChangeAspect="1"/>
          </p:cNvPicPr>
          <p:nvPr/>
        </p:nvPicPr>
        <p:blipFill>
          <a:blip r:embed="rId6"/>
          <a:stretch>
            <a:fillRect/>
          </a:stretch>
        </p:blipFill>
        <p:spPr>
          <a:xfrm>
            <a:off x="3620330" y="4162114"/>
            <a:ext cx="5229955" cy="1181265"/>
          </a:xfrm>
          <a:prstGeom prst="rect">
            <a:avLst/>
          </a:prstGeom>
        </p:spPr>
      </p:pic>
      <p:sp>
        <p:nvSpPr>
          <p:cNvPr id="22" name="TextBox 21">
            <a:extLst>
              <a:ext uri="{FF2B5EF4-FFF2-40B4-BE49-F238E27FC236}">
                <a16:creationId xmlns:a16="http://schemas.microsoft.com/office/drawing/2014/main" id="{799C7E8E-82DC-7A2C-19B2-0F45BCDA1147}"/>
              </a:ext>
            </a:extLst>
          </p:cNvPr>
          <p:cNvSpPr txBox="1"/>
          <p:nvPr/>
        </p:nvSpPr>
        <p:spPr>
          <a:xfrm>
            <a:off x="1192579" y="1342189"/>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23" name="TextBox 22">
            <a:extLst>
              <a:ext uri="{FF2B5EF4-FFF2-40B4-BE49-F238E27FC236}">
                <a16:creationId xmlns:a16="http://schemas.microsoft.com/office/drawing/2014/main" id="{42F34FEF-397B-BA90-0A66-F1EAB8A7CE0B}"/>
              </a:ext>
            </a:extLst>
          </p:cNvPr>
          <p:cNvSpPr txBox="1"/>
          <p:nvPr/>
        </p:nvSpPr>
        <p:spPr>
          <a:xfrm>
            <a:off x="4880892" y="972586"/>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sp>
        <p:nvSpPr>
          <p:cNvPr id="24" name="TextBox 23">
            <a:extLst>
              <a:ext uri="{FF2B5EF4-FFF2-40B4-BE49-F238E27FC236}">
                <a16:creationId xmlns:a16="http://schemas.microsoft.com/office/drawing/2014/main" id="{919ED299-948D-AB23-838B-953CD2E13D10}"/>
              </a:ext>
            </a:extLst>
          </p:cNvPr>
          <p:cNvSpPr txBox="1"/>
          <p:nvPr/>
        </p:nvSpPr>
        <p:spPr>
          <a:xfrm>
            <a:off x="9086740" y="113860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5" name="TextBox 24">
            <a:extLst>
              <a:ext uri="{FF2B5EF4-FFF2-40B4-BE49-F238E27FC236}">
                <a16:creationId xmlns:a16="http://schemas.microsoft.com/office/drawing/2014/main" id="{4905EFAC-F413-BC70-01F0-FE0605DE7BC5}"/>
              </a:ext>
            </a:extLst>
          </p:cNvPr>
          <p:cNvSpPr txBox="1"/>
          <p:nvPr/>
        </p:nvSpPr>
        <p:spPr>
          <a:xfrm>
            <a:off x="2829989" y="545821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No dysplasia</a:t>
            </a:r>
          </a:p>
        </p:txBody>
      </p:sp>
      <p:sp>
        <p:nvSpPr>
          <p:cNvPr id="26" name="TextBox 25">
            <a:extLst>
              <a:ext uri="{FF2B5EF4-FFF2-40B4-BE49-F238E27FC236}">
                <a16:creationId xmlns:a16="http://schemas.microsoft.com/office/drawing/2014/main" id="{217123E5-A807-1E87-C125-0B64F87C0B29}"/>
              </a:ext>
            </a:extLst>
          </p:cNvPr>
          <p:cNvSpPr txBox="1"/>
          <p:nvPr/>
        </p:nvSpPr>
        <p:spPr>
          <a:xfrm>
            <a:off x="2522328" y="5897251"/>
            <a:ext cx="3049866"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Low-grade dysplasia</a:t>
            </a:r>
          </a:p>
        </p:txBody>
      </p:sp>
      <p:sp>
        <p:nvSpPr>
          <p:cNvPr id="27" name="TextBox 26">
            <a:extLst>
              <a:ext uri="{FF2B5EF4-FFF2-40B4-BE49-F238E27FC236}">
                <a16:creationId xmlns:a16="http://schemas.microsoft.com/office/drawing/2014/main" id="{78969CD8-210B-D7B9-8778-D4E5C8C80207}"/>
              </a:ext>
            </a:extLst>
          </p:cNvPr>
          <p:cNvSpPr txBox="1"/>
          <p:nvPr/>
        </p:nvSpPr>
        <p:spPr>
          <a:xfrm>
            <a:off x="6199336" y="5638032"/>
            <a:ext cx="3519521"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High-grade dysplasia</a:t>
            </a:r>
          </a:p>
        </p:txBody>
      </p:sp>
      <p:sp>
        <p:nvSpPr>
          <p:cNvPr id="28" name="Rectangle: Rounded Corners 27">
            <a:extLst>
              <a:ext uri="{FF2B5EF4-FFF2-40B4-BE49-F238E27FC236}">
                <a16:creationId xmlns:a16="http://schemas.microsoft.com/office/drawing/2014/main" id="{23E97567-496C-B21C-FB47-DBFF3A621B79}"/>
              </a:ext>
            </a:extLst>
          </p:cNvPr>
          <p:cNvSpPr/>
          <p:nvPr/>
        </p:nvSpPr>
        <p:spPr>
          <a:xfrm>
            <a:off x="190500" y="1031156"/>
            <a:ext cx="3049866" cy="3232868"/>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9" name="Rectangle: Rounded Corners 28">
            <a:extLst>
              <a:ext uri="{FF2B5EF4-FFF2-40B4-BE49-F238E27FC236}">
                <a16:creationId xmlns:a16="http://schemas.microsoft.com/office/drawing/2014/main" id="{1A365B39-017C-D65E-0FDF-7DDF2AF51ED6}"/>
              </a:ext>
            </a:extLst>
          </p:cNvPr>
          <p:cNvSpPr/>
          <p:nvPr/>
        </p:nvSpPr>
        <p:spPr>
          <a:xfrm>
            <a:off x="2409417" y="4264024"/>
            <a:ext cx="3840337" cy="213103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0" name="Rectangle: Rounded Corners 29">
            <a:extLst>
              <a:ext uri="{FF2B5EF4-FFF2-40B4-BE49-F238E27FC236}">
                <a16:creationId xmlns:a16="http://schemas.microsoft.com/office/drawing/2014/main" id="{47A4752C-29BA-B5CE-972B-219501DF1A90}"/>
              </a:ext>
            </a:extLst>
          </p:cNvPr>
          <p:cNvSpPr/>
          <p:nvPr/>
        </p:nvSpPr>
        <p:spPr>
          <a:xfrm>
            <a:off x="6294014" y="806571"/>
            <a:ext cx="5707487" cy="561962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8202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ircle(i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circle(in)">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Supervised machine learning</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524000" y="2466975"/>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3" name="TextBox 12">
            <a:extLst>
              <a:ext uri="{FF2B5EF4-FFF2-40B4-BE49-F238E27FC236}">
                <a16:creationId xmlns:a16="http://schemas.microsoft.com/office/drawing/2014/main" id="{F5CCD98C-64E2-9EF9-9110-6811F8BBB768}"/>
              </a:ext>
            </a:extLst>
          </p:cNvPr>
          <p:cNvSpPr txBox="1"/>
          <p:nvPr/>
        </p:nvSpPr>
        <p:spPr>
          <a:xfrm>
            <a:off x="998400" y="1321161"/>
            <a:ext cx="4090067" cy="521134"/>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Model guide:</a:t>
            </a:r>
          </a:p>
        </p:txBody>
      </p:sp>
      <p:pic>
        <p:nvPicPr>
          <p:cNvPr id="7" name="Picture 6">
            <a:extLst>
              <a:ext uri="{FF2B5EF4-FFF2-40B4-BE49-F238E27FC236}">
                <a16:creationId xmlns:a16="http://schemas.microsoft.com/office/drawing/2014/main" id="{E2605062-55F2-5E90-A66A-B9DC6CA9A402}"/>
              </a:ext>
            </a:extLst>
          </p:cNvPr>
          <p:cNvPicPr>
            <a:picLocks noChangeAspect="1"/>
          </p:cNvPicPr>
          <p:nvPr/>
        </p:nvPicPr>
        <p:blipFill>
          <a:blip r:embed="rId3"/>
          <a:stretch>
            <a:fillRect/>
          </a:stretch>
        </p:blipFill>
        <p:spPr>
          <a:xfrm>
            <a:off x="8077104" y="242553"/>
            <a:ext cx="2983784" cy="5898178"/>
          </a:xfrm>
          <a:prstGeom prst="rect">
            <a:avLst/>
          </a:prstGeom>
        </p:spPr>
      </p:pic>
      <p:pic>
        <p:nvPicPr>
          <p:cNvPr id="10" name="Picture 9">
            <a:extLst>
              <a:ext uri="{FF2B5EF4-FFF2-40B4-BE49-F238E27FC236}">
                <a16:creationId xmlns:a16="http://schemas.microsoft.com/office/drawing/2014/main" id="{82BDB7DB-77A8-A53B-5D88-F9E7333092B1}"/>
              </a:ext>
            </a:extLst>
          </p:cNvPr>
          <p:cNvPicPr>
            <a:picLocks noChangeAspect="1"/>
          </p:cNvPicPr>
          <p:nvPr/>
        </p:nvPicPr>
        <p:blipFill>
          <a:blip r:embed="rId4"/>
          <a:stretch>
            <a:fillRect/>
          </a:stretch>
        </p:blipFill>
        <p:spPr>
          <a:xfrm>
            <a:off x="732251" y="2272440"/>
            <a:ext cx="10562281" cy="3458517"/>
          </a:xfrm>
          <a:prstGeom prst="rect">
            <a:avLst/>
          </a:prstGeom>
        </p:spPr>
      </p:pic>
    </p:spTree>
    <p:extLst>
      <p:ext uri="{BB962C8B-B14F-4D97-AF65-F5344CB8AC3E}">
        <p14:creationId xmlns:p14="http://schemas.microsoft.com/office/powerpoint/2010/main" val="37258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2D81-6952-2CED-7937-C5FF2432D75E}"/>
              </a:ext>
            </a:extLst>
          </p:cNvPr>
          <p:cNvSpPr>
            <a:spLocks noGrp="1"/>
          </p:cNvSpPr>
          <p:nvPr>
            <p:ph type="title"/>
          </p:nvPr>
        </p:nvSpPr>
        <p:spPr/>
        <p:txBody>
          <a:bodyPr/>
          <a:lstStyle/>
          <a:p>
            <a:r>
              <a:rPr lang="en-AU" dirty="0"/>
              <a:t>Optimisation of ML models</a:t>
            </a:r>
          </a:p>
        </p:txBody>
      </p:sp>
      <p:sp>
        <p:nvSpPr>
          <p:cNvPr id="4" name="TextBox 3">
            <a:extLst>
              <a:ext uri="{FF2B5EF4-FFF2-40B4-BE49-F238E27FC236}">
                <a16:creationId xmlns:a16="http://schemas.microsoft.com/office/drawing/2014/main" id="{114FD0EA-E43C-F51A-5F92-14BFE903B7C3}"/>
              </a:ext>
            </a:extLst>
          </p:cNvPr>
          <p:cNvSpPr txBox="1"/>
          <p:nvPr/>
        </p:nvSpPr>
        <p:spPr>
          <a:xfrm>
            <a:off x="998400" y="1446245"/>
            <a:ext cx="3890866" cy="1520890"/>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Before:</a:t>
            </a:r>
          </a:p>
        </p:txBody>
      </p:sp>
      <p:sp>
        <p:nvSpPr>
          <p:cNvPr id="5" name="TextBox 4">
            <a:extLst>
              <a:ext uri="{FF2B5EF4-FFF2-40B4-BE49-F238E27FC236}">
                <a16:creationId xmlns:a16="http://schemas.microsoft.com/office/drawing/2014/main" id="{F6395709-7BC7-A4A6-F5B4-1FD98F864D1F}"/>
              </a:ext>
            </a:extLst>
          </p:cNvPr>
          <p:cNvSpPr txBox="1"/>
          <p:nvPr/>
        </p:nvSpPr>
        <p:spPr>
          <a:xfrm>
            <a:off x="7044636" y="1446245"/>
            <a:ext cx="3890866" cy="1520890"/>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After:</a:t>
            </a:r>
          </a:p>
        </p:txBody>
      </p:sp>
      <p:sp>
        <p:nvSpPr>
          <p:cNvPr id="7" name="Rectangle 6">
            <a:extLst>
              <a:ext uri="{FF2B5EF4-FFF2-40B4-BE49-F238E27FC236}">
                <a16:creationId xmlns:a16="http://schemas.microsoft.com/office/drawing/2014/main" id="{8705EDAA-CA0D-0F8F-390C-1DC59C724965}"/>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9F1087C4-65CC-2523-DE1D-8D0B6C65CA6C}"/>
              </a:ext>
            </a:extLst>
          </p:cNvPr>
          <p:cNvSpPr txBox="1"/>
          <p:nvPr/>
        </p:nvSpPr>
        <p:spPr>
          <a:xfrm>
            <a:off x="2276671" y="3331029"/>
            <a:ext cx="6335484" cy="1119673"/>
          </a:xfrm>
          <a:prstGeom prst="rect">
            <a:avLst/>
          </a:prstGeom>
        </p:spPr>
        <p:txBody>
          <a:bodyPr vert="horz" wrap="square" lIns="0" tIns="0" rIns="0" bIns="0" rtlCol="0" anchor="t" anchorCtr="0">
            <a:noAutofit/>
          </a:bodyPr>
          <a:lstStyle/>
          <a:p>
            <a:pPr algn="l">
              <a:spcAft>
                <a:spcPts val="600"/>
              </a:spcAft>
            </a:pPr>
            <a:r>
              <a:rPr lang="en-AU" sz="3200" b="1" dirty="0">
                <a:solidFill>
                  <a:srgbClr val="FF0000"/>
                </a:solidFill>
                <a:sym typeface="Wingdings" panose="05000000000000000000" pitchFamily="2" charset="2"/>
              </a:rPr>
              <a:t> </a:t>
            </a:r>
            <a:r>
              <a:rPr lang="en-AU" sz="3200" b="1" dirty="0">
                <a:solidFill>
                  <a:srgbClr val="FF0000"/>
                </a:solidFill>
              </a:rPr>
              <a:t>Insert 2 screenshots.</a:t>
            </a:r>
          </a:p>
          <a:p>
            <a:pPr algn="l">
              <a:spcAft>
                <a:spcPts val="600"/>
              </a:spcAft>
            </a:pPr>
            <a:r>
              <a:rPr lang="en-AU" sz="3200" b="1" dirty="0">
                <a:solidFill>
                  <a:srgbClr val="FF0000"/>
                </a:solidFill>
                <a:sym typeface="Wingdings" panose="05000000000000000000" pitchFamily="2" charset="2"/>
              </a:rPr>
              <a:t> </a:t>
            </a:r>
            <a:r>
              <a:rPr lang="en-AU" sz="3200" b="1" dirty="0" err="1">
                <a:solidFill>
                  <a:srgbClr val="FF0000"/>
                </a:solidFill>
                <a:sym typeface="Wingdings" panose="05000000000000000000" pitchFamily="2" charset="2"/>
              </a:rPr>
              <a:t>Bri</a:t>
            </a:r>
            <a:r>
              <a:rPr lang="en-AU" sz="3200" b="1" dirty="0">
                <a:solidFill>
                  <a:srgbClr val="FF0000"/>
                </a:solidFill>
                <a:sym typeface="Wingdings" panose="05000000000000000000" pitchFamily="2" charset="2"/>
              </a:rPr>
              <a:t> explains</a:t>
            </a:r>
            <a:r>
              <a:rPr lang="en-AU" sz="3200" b="1" dirty="0">
                <a:solidFill>
                  <a:srgbClr val="FF0000"/>
                </a:solidFill>
              </a:rPr>
              <a:t> on Tuesday</a:t>
            </a:r>
          </a:p>
        </p:txBody>
      </p:sp>
    </p:spTree>
    <p:extLst>
      <p:ext uri="{BB962C8B-B14F-4D97-AF65-F5344CB8AC3E}">
        <p14:creationId xmlns:p14="http://schemas.microsoft.com/office/powerpoint/2010/main" val="4116295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
        <p:nvSpPr>
          <p:cNvPr id="3" name="Rectangle 2">
            <a:extLst>
              <a:ext uri="{FF2B5EF4-FFF2-40B4-BE49-F238E27FC236}">
                <a16:creationId xmlns:a16="http://schemas.microsoft.com/office/drawing/2014/main" id="{666578B4-8514-1B6B-8372-93E4FDA3918A}"/>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D9E9BC50-5288-5FF7-F312-050C54838EB8}"/>
              </a:ext>
            </a:extLst>
          </p:cNvPr>
          <p:cNvSpPr txBox="1"/>
          <p:nvPr/>
        </p:nvSpPr>
        <p:spPr>
          <a:xfrm>
            <a:off x="2276671" y="3331029"/>
            <a:ext cx="6335484" cy="1119673"/>
          </a:xfrm>
          <a:prstGeom prst="rect">
            <a:avLst/>
          </a:prstGeom>
        </p:spPr>
        <p:txBody>
          <a:bodyPr vert="horz" wrap="square" lIns="0" tIns="0" rIns="0" bIns="0" rtlCol="0" anchor="t" anchorCtr="0">
            <a:noAutofit/>
          </a:bodyPr>
          <a:lstStyle/>
          <a:p>
            <a:pPr marL="457200" indent="-457200" algn="l">
              <a:spcAft>
                <a:spcPts val="600"/>
              </a:spcAft>
              <a:buFont typeface="Wingdings" panose="05000000000000000000" pitchFamily="2" charset="2"/>
              <a:buChar char="p"/>
            </a:pPr>
            <a:r>
              <a:rPr lang="en-AU" sz="3200" b="1" dirty="0">
                <a:solidFill>
                  <a:srgbClr val="FF0000"/>
                </a:solidFill>
              </a:rPr>
              <a:t>Summary table of models</a:t>
            </a:r>
          </a:p>
          <a:p>
            <a:pPr marL="457200" indent="-457200" algn="l">
              <a:spcAft>
                <a:spcPts val="600"/>
              </a:spcAft>
              <a:buFont typeface="Wingdings" panose="05000000000000000000" pitchFamily="2" charset="2"/>
              <a:buChar char="p"/>
            </a:pPr>
            <a:r>
              <a:rPr lang="en-AU" sz="3200" b="1" dirty="0">
                <a:solidFill>
                  <a:srgbClr val="FF0000"/>
                </a:solidFill>
              </a:rPr>
              <a:t>ROC curves?</a:t>
            </a:r>
          </a:p>
        </p:txBody>
      </p:sp>
    </p:spTree>
    <p:extLst>
      <p:ext uri="{BB962C8B-B14F-4D97-AF65-F5344CB8AC3E}">
        <p14:creationId xmlns:p14="http://schemas.microsoft.com/office/powerpoint/2010/main" val="1809600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2054759722"/>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7</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pic>
        <p:nvPicPr>
          <p:cNvPr id="4" name="Picture 3">
            <a:extLst>
              <a:ext uri="{FF2B5EF4-FFF2-40B4-BE49-F238E27FC236}">
                <a16:creationId xmlns:a16="http://schemas.microsoft.com/office/drawing/2014/main" id="{CEADEA64-EC37-B9C4-5CFC-EB9E784F3FEC}"/>
              </a:ext>
            </a:extLst>
          </p:cNvPr>
          <p:cNvPicPr>
            <a:picLocks noChangeAspect="1"/>
          </p:cNvPicPr>
          <p:nvPr/>
        </p:nvPicPr>
        <p:blipFill>
          <a:blip r:embed="rId2"/>
          <a:stretch>
            <a:fillRect/>
          </a:stretch>
        </p:blipFill>
        <p:spPr>
          <a:xfrm>
            <a:off x="471055" y="1854201"/>
            <a:ext cx="3552642" cy="3640666"/>
          </a:xfrm>
          <a:prstGeom prst="rect">
            <a:avLst/>
          </a:prstGeom>
        </p:spPr>
      </p:pic>
      <p:sp>
        <p:nvSpPr>
          <p:cNvPr id="3" name="Rectangle 2">
            <a:extLst>
              <a:ext uri="{FF2B5EF4-FFF2-40B4-BE49-F238E27FC236}">
                <a16:creationId xmlns:a16="http://schemas.microsoft.com/office/drawing/2014/main" id="{3A0B9473-1058-D84C-5A10-43F5002D0E6B}"/>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Arrow: Right 4">
            <a:extLst>
              <a:ext uri="{FF2B5EF4-FFF2-40B4-BE49-F238E27FC236}">
                <a16:creationId xmlns:a16="http://schemas.microsoft.com/office/drawing/2014/main" id="{F05C3D7D-26BF-2B68-5186-365AD7BB9E0C}"/>
              </a:ext>
            </a:extLst>
          </p:cNvPr>
          <p:cNvSpPr/>
          <p:nvPr/>
        </p:nvSpPr>
        <p:spPr>
          <a:xfrm>
            <a:off x="4868334" y="3049464"/>
            <a:ext cx="1532467" cy="75907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7" name="TextBox 6">
            <a:extLst>
              <a:ext uri="{FF2B5EF4-FFF2-40B4-BE49-F238E27FC236}">
                <a16:creationId xmlns:a16="http://schemas.microsoft.com/office/drawing/2014/main" id="{38C25B9E-4558-F5DD-D74C-D5CA98A994C4}"/>
              </a:ext>
            </a:extLst>
          </p:cNvPr>
          <p:cNvSpPr txBox="1"/>
          <p:nvPr/>
        </p:nvSpPr>
        <p:spPr>
          <a:xfrm>
            <a:off x="6883400" y="1822666"/>
            <a:ext cx="3877733"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
        <p:nvSpPr>
          <p:cNvPr id="6" name="TextBox 5">
            <a:extLst>
              <a:ext uri="{FF2B5EF4-FFF2-40B4-BE49-F238E27FC236}">
                <a16:creationId xmlns:a16="http://schemas.microsoft.com/office/drawing/2014/main" id="{C43E968C-B6A6-A49F-25CB-7F5E69ACB469}"/>
              </a:ext>
            </a:extLst>
          </p:cNvPr>
          <p:cNvSpPr txBox="1"/>
          <p:nvPr/>
        </p:nvSpPr>
        <p:spPr>
          <a:xfrm>
            <a:off x="6400801" y="4109704"/>
            <a:ext cx="5320144" cy="1119673"/>
          </a:xfrm>
          <a:prstGeom prst="rect">
            <a:avLst/>
          </a:prstGeom>
        </p:spPr>
        <p:txBody>
          <a:bodyPr vert="horz" wrap="square" lIns="0" tIns="0" rIns="0" bIns="0" rtlCol="0" anchor="t" anchorCtr="0">
            <a:noAutofit/>
          </a:bodyPr>
          <a:lstStyle/>
          <a:p>
            <a:pPr marL="457200" indent="-457200" algn="l">
              <a:spcAft>
                <a:spcPts val="600"/>
              </a:spcAft>
              <a:buFont typeface="Wingdings" panose="05000000000000000000" pitchFamily="2" charset="2"/>
              <a:buChar char="p"/>
            </a:pPr>
            <a:r>
              <a:rPr lang="en-AU" sz="3200" b="1" dirty="0">
                <a:solidFill>
                  <a:srgbClr val="FF0000"/>
                </a:solidFill>
              </a:rPr>
              <a:t>Insert updated screen for </a:t>
            </a:r>
            <a:r>
              <a:rPr lang="en-AU" sz="3200" b="1" dirty="0" err="1">
                <a:solidFill>
                  <a:srgbClr val="FF0000"/>
                </a:solidFill>
              </a:rPr>
              <a:t>Streamlit</a:t>
            </a:r>
            <a:r>
              <a:rPr lang="en-AU" sz="3200" b="1" dirty="0">
                <a:solidFill>
                  <a:srgbClr val="FF0000"/>
                </a:solidFill>
              </a:rPr>
              <a:t> app</a:t>
            </a:r>
          </a:p>
        </p:txBody>
      </p:sp>
    </p:spTree>
    <p:extLst>
      <p:ext uri="{BB962C8B-B14F-4D97-AF65-F5344CB8AC3E}">
        <p14:creationId xmlns:p14="http://schemas.microsoft.com/office/powerpoint/2010/main" val="21313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 &amp; Future Work</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400" y="965200"/>
            <a:ext cx="9212399"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Small datasets (hundreds, US and AUS; not thousands, internationally):</a:t>
            </a:r>
          </a:p>
          <a:p>
            <a:pPr marL="1790700" algn="l">
              <a:spcAft>
                <a:spcPts val="600"/>
              </a:spcAft>
            </a:pPr>
            <a:r>
              <a:rPr lang="en-AU" b="1" dirty="0">
                <a:solidFill>
                  <a:schemeClr val="tx2"/>
                </a:solidFill>
              </a:rPr>
              <a:t>49 + 252 data entries combined from 2 cohorts </a:t>
            </a:r>
          </a:p>
          <a:p>
            <a:pPr marL="1790700" algn="l">
              <a:spcAft>
                <a:spcPts val="600"/>
              </a:spcAft>
            </a:pPr>
            <a:r>
              <a:rPr lang="en-AU" b="1" dirty="0">
                <a:solidFill>
                  <a:schemeClr val="tx2"/>
                </a:solidFill>
              </a:rPr>
              <a:t>– 10 samples taken out to test app</a:t>
            </a:r>
          </a:p>
          <a:p>
            <a:pPr marL="285750" indent="-285750" algn="l">
              <a:spcAft>
                <a:spcPts val="600"/>
              </a:spcAft>
              <a:buFont typeface="Arial" panose="020B0604020202020204" pitchFamily="34" charset="0"/>
              <a:buChar char="•"/>
            </a:pPr>
            <a:r>
              <a:rPr lang="en-AU" b="1" dirty="0">
                <a:solidFill>
                  <a:schemeClr val="tx2"/>
                </a:solidFill>
              </a:rPr>
              <a:t>Limited age range in training model.</a:t>
            </a:r>
          </a:p>
          <a:p>
            <a:pPr marL="285750" indent="-285750" algn="l">
              <a:spcAft>
                <a:spcPts val="600"/>
              </a:spcAft>
              <a:buFont typeface="Arial" panose="020B0604020202020204" pitchFamily="34" charset="0"/>
              <a:buChar char="•"/>
            </a:pPr>
            <a:r>
              <a:rPr lang="en-AU" b="1" dirty="0">
                <a:solidFill>
                  <a:schemeClr val="tx2"/>
                </a:solidFill>
              </a:rPr>
              <a:t>Need to use app with caution, talk to GP who understands the limitation of predictive models.</a:t>
            </a:r>
          </a:p>
          <a:p>
            <a:pPr marL="285750" indent="-285750" algn="l">
              <a:spcAft>
                <a:spcPts val="600"/>
              </a:spcAft>
              <a:buFont typeface="Arial" panose="020B0604020202020204" pitchFamily="34" charset="0"/>
              <a:buChar char="•"/>
            </a:pPr>
            <a:r>
              <a:rPr lang="en-AU" b="1" dirty="0">
                <a:solidFill>
                  <a:schemeClr val="tx2"/>
                </a:solidFill>
              </a:rPr>
              <a:t>When diagnosing cancer in Healthy individual, Barrett’s </a:t>
            </a:r>
            <a:r>
              <a:rPr lang="en-AU" b="1" dirty="0" err="1">
                <a:solidFill>
                  <a:schemeClr val="tx2"/>
                </a:solidFill>
              </a:rPr>
              <a:t>esophagus</a:t>
            </a:r>
            <a:r>
              <a:rPr lang="en-AU" b="1" dirty="0">
                <a:solidFill>
                  <a:schemeClr val="tx2"/>
                </a:solidFill>
              </a:rPr>
              <a:t> data is excluded in the ML model (</a:t>
            </a:r>
            <a:r>
              <a:rPr lang="en-AU" b="1" dirty="0" err="1">
                <a:solidFill>
                  <a:schemeClr val="tx2"/>
                </a:solidFill>
              </a:rPr>
              <a:t>ie</a:t>
            </a:r>
            <a:r>
              <a:rPr lang="en-AU" b="1" dirty="0">
                <a:solidFill>
                  <a:schemeClr val="tx2"/>
                </a:solidFill>
              </a:rPr>
              <a:t>. Assuming the person is confirmed healthy)</a:t>
            </a:r>
          </a:p>
          <a:p>
            <a:pPr marL="285750" indent="-285750" algn="l">
              <a:spcAft>
                <a:spcPts val="600"/>
              </a:spcAft>
              <a:buFont typeface="Arial" panose="020B0604020202020204" pitchFamily="34" charset="0"/>
              <a:buChar char="•"/>
            </a:pPr>
            <a:endParaRPr lang="en-AU" b="1" dirty="0">
              <a:solidFill>
                <a:schemeClr val="tx2"/>
              </a:solidFill>
            </a:endParaRPr>
          </a:p>
          <a:p>
            <a:pPr algn="l">
              <a:spcAft>
                <a:spcPts val="600"/>
              </a:spcAft>
            </a:pPr>
            <a:endParaRPr lang="en-AU" b="1" dirty="0">
              <a:solidFill>
                <a:schemeClr val="tx2"/>
              </a:solidFill>
            </a:endParaRPr>
          </a:p>
          <a:p>
            <a:pPr marL="285750" indent="-285750" algn="l">
              <a:spcAft>
                <a:spcPts val="600"/>
              </a:spcAft>
              <a:buFont typeface="Arial" panose="020B0604020202020204" pitchFamily="34" charset="0"/>
              <a:buChar char="•"/>
            </a:pPr>
            <a:r>
              <a:rPr lang="en-AU" b="1" dirty="0">
                <a:solidFill>
                  <a:schemeClr val="tx2"/>
                </a:solidFill>
              </a:rPr>
              <a:t>Add more patients into training models</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a:p>
            <a:pPr algn="l">
              <a:spcAft>
                <a:spcPts val="600"/>
              </a:spcAft>
            </a:pPr>
            <a:endParaRPr lang="en-US" b="1" dirty="0">
              <a:solidFill>
                <a:schemeClr val="tx2"/>
              </a:solidFill>
            </a:endParaRPr>
          </a:p>
          <a:p>
            <a:pPr algn="l">
              <a:spcAft>
                <a:spcPts val="600"/>
              </a:spcAft>
            </a:pPr>
            <a:r>
              <a:rPr lang="en-US" sz="1600" b="1" dirty="0">
                <a:solidFill>
                  <a:schemeClr val="tx2"/>
                </a:solidFill>
              </a:rPr>
              <a:t>GitHub repository: </a:t>
            </a:r>
            <a:r>
              <a:rPr lang="en-US" sz="1600" b="1" dirty="0">
                <a:solidFill>
                  <a:schemeClr val="tx2"/>
                </a:solidFill>
                <a:hlinkClick r:id="rId3"/>
              </a:rPr>
              <a:t>https://github.com/Frankr22/ML-diagnosis-of-esophageal-cancer</a:t>
            </a:r>
            <a:r>
              <a:rPr lang="en-US" sz="1600" b="1" dirty="0">
                <a:solidFill>
                  <a:schemeClr val="tx2"/>
                </a:solidFill>
              </a:rPr>
              <a:t> </a:t>
            </a:r>
            <a:endParaRPr lang="en-AU" sz="16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533400"/>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itle 1">
            <a:extLst>
              <a:ext uri="{FF2B5EF4-FFF2-40B4-BE49-F238E27FC236}">
                <a16:creationId xmlns:a16="http://schemas.microsoft.com/office/drawing/2014/main" id="{4EF0E83F-F1CA-2FAA-3F20-B5BAD613CA1A}"/>
              </a:ext>
            </a:extLst>
          </p:cNvPr>
          <p:cNvSpPr txBox="1">
            <a:spLocks/>
          </p:cNvSpPr>
          <p:nvPr/>
        </p:nvSpPr>
        <p:spPr>
          <a:xfrm>
            <a:off x="998400" y="3772701"/>
            <a:ext cx="2821125"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Future Work</a:t>
            </a:r>
          </a:p>
        </p:txBody>
      </p:sp>
    </p:spTree>
    <p:extLst>
      <p:ext uri="{BB962C8B-B14F-4D97-AF65-F5344CB8AC3E}">
        <p14:creationId xmlns:p14="http://schemas.microsoft.com/office/powerpoint/2010/main" val="4268186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54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984885"/>
          </a:xfrm>
        </p:spPr>
        <p:txBody>
          <a:bodyPr/>
          <a:lstStyle/>
          <a:p>
            <a:r>
              <a:rPr lang="en-GB" sz="8000" dirty="0"/>
              <a:t>01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959" y="3935257"/>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671512" y="4452943"/>
            <a:ext cx="6316060" cy="170816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a:t>
            </a:r>
          </a:p>
          <a:p>
            <a:pPr>
              <a:spcAft>
                <a:spcPts val="600"/>
              </a:spcAft>
            </a:pPr>
            <a:r>
              <a:rPr lang="en-US" sz="2400" u="sng" dirty="0">
                <a:solidFill>
                  <a:schemeClr val="tx2"/>
                </a:solidFill>
              </a:rPr>
              <a:t>Input</a:t>
            </a:r>
            <a:r>
              <a:rPr lang="en-US" sz="2400" dirty="0">
                <a:solidFill>
                  <a:schemeClr val="tx2"/>
                </a:solidFill>
              </a:rPr>
              <a:t>: clinical data (age, sex, </a:t>
            </a:r>
            <a:r>
              <a:rPr lang="en-US" sz="2400" dirty="0" err="1">
                <a:solidFill>
                  <a:schemeClr val="tx2"/>
                </a:solidFill>
              </a:rPr>
              <a:t>bmi</a:t>
            </a:r>
            <a:r>
              <a:rPr lang="en-US" sz="2400" dirty="0">
                <a:solidFill>
                  <a:schemeClr val="tx2"/>
                </a:solidFill>
              </a:rPr>
              <a:t>)</a:t>
            </a:r>
          </a:p>
          <a:p>
            <a:pPr>
              <a:spcAft>
                <a:spcPts val="600"/>
              </a:spcAft>
            </a:pPr>
            <a:r>
              <a:rPr lang="en-US" sz="2400" dirty="0">
                <a:solidFill>
                  <a:schemeClr val="tx2"/>
                </a:solidFill>
              </a:rPr>
              <a:t>	and wet lab data (protein levels)</a:t>
            </a:r>
          </a:p>
          <a:p>
            <a:pPr>
              <a:spcAft>
                <a:spcPts val="600"/>
              </a:spcAft>
            </a:pPr>
            <a:r>
              <a:rPr lang="en-US" sz="2400" u="sng" dirty="0">
                <a:solidFill>
                  <a:schemeClr val="tx2"/>
                </a:solidFill>
              </a:rPr>
              <a:t>Output</a:t>
            </a:r>
            <a:r>
              <a:rPr lang="en-US" sz="2400" dirty="0">
                <a:solidFill>
                  <a:schemeClr val="tx2"/>
                </a:solidFill>
              </a:rPr>
              <a:t>: predict </a:t>
            </a:r>
            <a:r>
              <a:rPr lang="en-US" sz="2400" dirty="0" err="1">
                <a:solidFill>
                  <a:schemeClr val="tx2"/>
                </a:solidFill>
              </a:rPr>
              <a:t>Oesophageal</a:t>
            </a:r>
            <a:r>
              <a:rPr lang="en-US" sz="2400" dirty="0">
                <a:solidFill>
                  <a:schemeClr val="tx2"/>
                </a:solidFill>
              </a:rPr>
              <a:t> cancer</a:t>
            </a:r>
          </a:p>
        </p:txBody>
      </p:sp>
      <p:pic>
        <p:nvPicPr>
          <p:cNvPr id="6" name="Picture 5">
            <a:extLst>
              <a:ext uri="{FF2B5EF4-FFF2-40B4-BE49-F238E27FC236}">
                <a16:creationId xmlns:a16="http://schemas.microsoft.com/office/drawing/2014/main" id="{10031AE7-063C-3AE4-50C6-C22BA2D5C080}"/>
              </a:ext>
            </a:extLst>
          </p:cNvPr>
          <p:cNvPicPr>
            <a:picLocks noChangeAspect="1"/>
          </p:cNvPicPr>
          <p:nvPr/>
        </p:nvPicPr>
        <p:blipFill>
          <a:blip r:embed="rId4"/>
          <a:stretch>
            <a:fillRect/>
          </a:stretch>
        </p:blipFill>
        <p:spPr>
          <a:xfrm>
            <a:off x="-5056220" y="1081964"/>
            <a:ext cx="2151450" cy="2347036"/>
          </a:xfrm>
          <a:prstGeom prst="rect">
            <a:avLst/>
          </a:prstGeom>
        </p:spPr>
      </p:pic>
      <p:pic>
        <p:nvPicPr>
          <p:cNvPr id="7" name="Picture 6">
            <a:extLst>
              <a:ext uri="{FF2B5EF4-FFF2-40B4-BE49-F238E27FC236}">
                <a16:creationId xmlns:a16="http://schemas.microsoft.com/office/drawing/2014/main" id="{EB53EF9B-3C2F-E118-FD00-8BB52BF8E542}"/>
              </a:ext>
            </a:extLst>
          </p:cNvPr>
          <p:cNvPicPr>
            <a:picLocks noChangeAspect="1"/>
          </p:cNvPicPr>
          <p:nvPr/>
        </p:nvPicPr>
        <p:blipFill>
          <a:blip r:embed="rId5"/>
          <a:stretch>
            <a:fillRect/>
          </a:stretch>
        </p:blipFill>
        <p:spPr>
          <a:xfrm>
            <a:off x="-2628470" y="0"/>
            <a:ext cx="2151451" cy="2343165"/>
          </a:xfrm>
          <a:prstGeom prst="rect">
            <a:avLst/>
          </a:prstGeom>
        </p:spPr>
      </p:pic>
      <p:pic>
        <p:nvPicPr>
          <p:cNvPr id="8" name="Picture 2" descr="Esophageal cancer - Wikipedia">
            <a:extLst>
              <a:ext uri="{FF2B5EF4-FFF2-40B4-BE49-F238E27FC236}">
                <a16:creationId xmlns:a16="http://schemas.microsoft.com/office/drawing/2014/main" id="{E5016845-AFC8-C4B8-D703-27AFD41E9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936" y="288766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79FE90F-7644-9BD6-AB83-D21B7758FFD7}"/>
              </a:ext>
            </a:extLst>
          </p:cNvPr>
          <p:cNvPicPr>
            <a:picLocks noChangeAspect="1"/>
          </p:cNvPicPr>
          <p:nvPr/>
        </p:nvPicPr>
        <p:blipFill>
          <a:blip r:embed="rId7"/>
          <a:stretch>
            <a:fillRect/>
          </a:stretch>
        </p:blipFill>
        <p:spPr>
          <a:xfrm>
            <a:off x="914264" y="1698332"/>
            <a:ext cx="2071688" cy="2095230"/>
          </a:xfrm>
          <a:prstGeom prst="rect">
            <a:avLst/>
          </a:prstGeom>
        </p:spPr>
      </p:pic>
      <p:sp>
        <p:nvSpPr>
          <p:cNvPr id="15" name="TextBox 14">
            <a:extLst>
              <a:ext uri="{FF2B5EF4-FFF2-40B4-BE49-F238E27FC236}">
                <a16:creationId xmlns:a16="http://schemas.microsoft.com/office/drawing/2014/main" id="{D90CA55B-B5F0-1BF9-2DEC-4BB09E9FE07F}"/>
              </a:ext>
            </a:extLst>
          </p:cNvPr>
          <p:cNvSpPr txBox="1"/>
          <p:nvPr/>
        </p:nvSpPr>
        <p:spPr>
          <a:xfrm>
            <a:off x="1401791" y="1341265"/>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16" name="TextBox 15">
            <a:extLst>
              <a:ext uri="{FF2B5EF4-FFF2-40B4-BE49-F238E27FC236}">
                <a16:creationId xmlns:a16="http://schemas.microsoft.com/office/drawing/2014/main" id="{145CB33B-0159-DCA0-CCF0-439D21A1922B}"/>
              </a:ext>
            </a:extLst>
          </p:cNvPr>
          <p:cNvSpPr txBox="1"/>
          <p:nvPr/>
        </p:nvSpPr>
        <p:spPr>
          <a:xfrm>
            <a:off x="3829542" y="1031064"/>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pic>
        <p:nvPicPr>
          <p:cNvPr id="20" name="Picture 19">
            <a:extLst>
              <a:ext uri="{FF2B5EF4-FFF2-40B4-BE49-F238E27FC236}">
                <a16:creationId xmlns:a16="http://schemas.microsoft.com/office/drawing/2014/main" id="{E33FE175-0D95-586E-105D-57DE5A2E8007}"/>
              </a:ext>
            </a:extLst>
          </p:cNvPr>
          <p:cNvPicPr>
            <a:picLocks noChangeAspect="1"/>
          </p:cNvPicPr>
          <p:nvPr/>
        </p:nvPicPr>
        <p:blipFill>
          <a:blip r:embed="rId8"/>
          <a:stretch>
            <a:fillRect/>
          </a:stretch>
        </p:blipFill>
        <p:spPr>
          <a:xfrm>
            <a:off x="4024312" y="1646114"/>
            <a:ext cx="2071688" cy="2066925"/>
          </a:xfrm>
          <a:prstGeom prst="rect">
            <a:avLst/>
          </a:prstGeom>
        </p:spPr>
      </p:pic>
      <p:pic>
        <p:nvPicPr>
          <p:cNvPr id="21" name="Picture 2" descr="Esophageal cancer - Wikipedia">
            <a:extLst>
              <a:ext uri="{FF2B5EF4-FFF2-40B4-BE49-F238E27FC236}">
                <a16:creationId xmlns:a16="http://schemas.microsoft.com/office/drawing/2014/main" id="{5335E00B-B30C-A861-AF59-0E1A7BDD7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290" y="1784792"/>
            <a:ext cx="2046917" cy="17895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CA7FD0A-F8B8-A351-56BC-8A8E269EE934}"/>
              </a:ext>
            </a:extLst>
          </p:cNvPr>
          <p:cNvSpPr txBox="1"/>
          <p:nvPr/>
        </p:nvSpPr>
        <p:spPr>
          <a:xfrm>
            <a:off x="7497192" y="102033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3" name="Arrow: Right 22">
            <a:extLst>
              <a:ext uri="{FF2B5EF4-FFF2-40B4-BE49-F238E27FC236}">
                <a16:creationId xmlns:a16="http://schemas.microsoft.com/office/drawing/2014/main" id="{1D39B177-31E0-06B8-AD71-B403B4806426}"/>
              </a:ext>
            </a:extLst>
          </p:cNvPr>
          <p:cNvSpPr/>
          <p:nvPr/>
        </p:nvSpPr>
        <p:spPr>
          <a:xfrm>
            <a:off x="3176096"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4" name="Arrow: Right 23">
            <a:extLst>
              <a:ext uri="{FF2B5EF4-FFF2-40B4-BE49-F238E27FC236}">
                <a16:creationId xmlns:a16="http://schemas.microsoft.com/office/drawing/2014/main" id="{22C08DC5-B879-E993-265A-2FF1478F2C5E}"/>
              </a:ext>
            </a:extLst>
          </p:cNvPr>
          <p:cNvSpPr/>
          <p:nvPr/>
        </p:nvSpPr>
        <p:spPr>
          <a:xfrm>
            <a:off x="6577230"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337259"/>
            <a:ext cx="1082675" cy="2462213"/>
          </a:xfrm>
        </p:spPr>
        <p:txBody>
          <a:bodyPr/>
          <a:lstStyle/>
          <a:p>
            <a:r>
              <a:rPr lang="en-GB" sz="8000" dirty="0"/>
              <a:t>02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
        <p:nvSpPr>
          <p:cNvPr id="7" name="Rectangle: Rounded Corners 6">
            <a:extLst>
              <a:ext uri="{FF2B5EF4-FFF2-40B4-BE49-F238E27FC236}">
                <a16:creationId xmlns:a16="http://schemas.microsoft.com/office/drawing/2014/main" id="{3E8C5CCF-E39D-D085-1B70-CDA6883270D0}"/>
              </a:ext>
            </a:extLst>
          </p:cNvPr>
          <p:cNvSpPr/>
          <p:nvPr/>
        </p:nvSpPr>
        <p:spPr>
          <a:xfrm>
            <a:off x="8692935" y="906902"/>
            <a:ext cx="2597750" cy="328858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9" name="TextBox 8">
            <a:extLst>
              <a:ext uri="{FF2B5EF4-FFF2-40B4-BE49-F238E27FC236}">
                <a16:creationId xmlns:a16="http://schemas.microsoft.com/office/drawing/2014/main" id="{F3A45F16-74C3-BD0E-181B-8F43F43C4931}"/>
              </a:ext>
            </a:extLst>
          </p:cNvPr>
          <p:cNvSpPr txBox="1"/>
          <p:nvPr/>
        </p:nvSpPr>
        <p:spPr>
          <a:xfrm>
            <a:off x="8692935" y="4173317"/>
            <a:ext cx="3632200"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Tree>
    <p:extLst>
      <p:ext uri="{BB962C8B-B14F-4D97-AF65-F5344CB8AC3E}">
        <p14:creationId xmlns:p14="http://schemas.microsoft.com/office/powerpoint/2010/main" val="9752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736228" y="1045433"/>
            <a:ext cx="6104840" cy="5011435"/>
          </a:xfrm>
          <a:prstGeom prst="rect">
            <a:avLst/>
          </a:prstGeom>
        </p:spPr>
      </p:pic>
      <p:sp>
        <p:nvSpPr>
          <p:cNvPr id="10" name="TextBox 9">
            <a:extLst>
              <a:ext uri="{FF2B5EF4-FFF2-40B4-BE49-F238E27FC236}">
                <a16:creationId xmlns:a16="http://schemas.microsoft.com/office/drawing/2014/main" id="{5878B2B3-87F7-540F-8E87-F9ECECD0D391}"/>
              </a:ext>
            </a:extLst>
          </p:cNvPr>
          <p:cNvSpPr txBox="1"/>
          <p:nvPr/>
        </p:nvSpPr>
        <p:spPr>
          <a:xfrm>
            <a:off x="7255748" y="3244334"/>
            <a:ext cx="4648200" cy="369332"/>
          </a:xfrm>
          <a:prstGeom prst="rect">
            <a:avLst/>
          </a:prstGeom>
          <a:noFill/>
        </p:spPr>
        <p:txBody>
          <a:bodyPr wrap="square">
            <a:spAutoFit/>
          </a:bodyPr>
          <a:lstStyle/>
          <a:p>
            <a:r>
              <a:rPr lang="en-AU" i="1" dirty="0">
                <a:solidFill>
                  <a:srgbClr val="00338D"/>
                </a:solidFill>
              </a:rPr>
              <a:t>https://doi.org/10.1074/mcp.RA118.000734</a:t>
            </a:r>
          </a:p>
        </p:txBody>
      </p:sp>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3203539"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10" name="TextBox 9">
            <a:extLst>
              <a:ext uri="{FF2B5EF4-FFF2-40B4-BE49-F238E27FC236}">
                <a16:creationId xmlns:a16="http://schemas.microsoft.com/office/drawing/2014/main" id="{EC606558-BCD3-4544-DC81-EB3E3D375E77}"/>
              </a:ext>
            </a:extLst>
          </p:cNvPr>
          <p:cNvSpPr txBox="1"/>
          <p:nvPr/>
        </p:nvSpPr>
        <p:spPr>
          <a:xfrm>
            <a:off x="3330539" y="1618872"/>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a:t>
            </a:r>
          </a:p>
        </p:txBody>
      </p:sp>
    </p:spTree>
    <p:extLst>
      <p:ext uri="{BB962C8B-B14F-4D97-AF65-F5344CB8AC3E}">
        <p14:creationId xmlns:p14="http://schemas.microsoft.com/office/powerpoint/2010/main" val="147267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4236470"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B9C0C2C0-1CE9-6C2A-2EA1-98813163DC5B}"/>
              </a:ext>
            </a:extLst>
          </p:cNvPr>
          <p:cNvSpPr txBox="1"/>
          <p:nvPr/>
        </p:nvSpPr>
        <p:spPr>
          <a:xfrm>
            <a:off x="4117939" y="1537785"/>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 group</a:t>
            </a:r>
          </a:p>
        </p:txBody>
      </p:sp>
    </p:spTree>
    <p:extLst>
      <p:ext uri="{BB962C8B-B14F-4D97-AF65-F5344CB8AC3E}">
        <p14:creationId xmlns:p14="http://schemas.microsoft.com/office/powerpoint/2010/main" val="2198883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ECD5F0-384F-45A9-9891-3BBCD063953C}">
  <ds:schemaRefs>
    <ds:schemaRef ds:uri="http://schemas.microsoft.com/office/2006/documentManagement/types"/>
    <ds:schemaRef ds:uri="http://schemas.microsoft.com/office/2006/metadata/properties"/>
    <ds:schemaRef ds:uri="http://purl.org/dc/elements/1.1/"/>
    <ds:schemaRef ds:uri="4243d5be-521d-4052-81ca-f0f31ea6f2da"/>
    <ds:schemaRef ds:uri="http://www.w3.org/XML/1998/namespace"/>
    <ds:schemaRef ds:uri="http://schemas.microsoft.com/office/infopath/2007/PartnerControls"/>
    <ds:schemaRef ds:uri="13f71785-503b-4c78-92c2-f5412d7ebf61"/>
    <ds:schemaRef ds:uri="http://purl.org/dc/terms/"/>
    <ds:schemaRef ds:uri="http://schemas.openxmlformats.org/package/2006/metadata/core-properties"/>
    <ds:schemaRef ds:uri="4f3c1215-9765-42ae-87ec-ecb752eba90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4816</TotalTime>
  <Words>1754</Words>
  <Application>Microsoft Office PowerPoint</Application>
  <PresentationFormat>Widescreen</PresentationFormat>
  <Paragraphs>233</Paragraphs>
  <Slides>23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Wingdings</vt:lpstr>
      <vt:lpstr>KPMG Bold</vt:lpstr>
      <vt:lpstr>KPMG Widescreen [16:9] Feb 2022</vt:lpstr>
      <vt:lpstr>Machine Learning to diagnose Oesophageal Cancer</vt:lpstr>
      <vt:lpstr>PowerPoint Presentation</vt:lpstr>
      <vt:lpstr>Introduction</vt:lpstr>
      <vt:lpstr>Introduction: Oesophageal cancer</vt:lpstr>
      <vt:lpstr>Data workflow</vt:lpstr>
      <vt:lpstr>Approach</vt:lpstr>
      <vt:lpstr>Data source</vt:lpstr>
      <vt:lpstr>Data</vt:lpstr>
      <vt:lpstr>Data</vt:lpstr>
      <vt:lpstr>Data</vt:lpstr>
      <vt:lpstr>Data</vt:lpstr>
      <vt:lpstr>Data</vt:lpstr>
      <vt:lpstr>Tableau visualisations</vt:lpstr>
      <vt:lpstr>Our ML models</vt:lpstr>
      <vt:lpstr>Grouping data</vt:lpstr>
      <vt:lpstr>Supervised machine learning</vt:lpstr>
      <vt:lpstr>Optimisation of ML models</vt:lpstr>
      <vt:lpstr>Performance of ML models</vt:lpstr>
      <vt:lpstr>Front end: Streamlit</vt:lpstr>
      <vt:lpstr>User friendly app interface to predict esophageal cancer</vt:lpstr>
      <vt:lpstr>Limitations &amp; Future Work</vt:lpstr>
      <vt:lpstr>Limitations &amp; Future Work</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Marisa Duong</cp:lastModifiedBy>
  <cp:revision>310</cp:revision>
  <dcterms:created xsi:type="dcterms:W3CDTF">2022-03-14T16:42:38Z</dcterms:created>
  <dcterms:modified xsi:type="dcterms:W3CDTF">2023-03-19T22:11:27Z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